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theme/theme2.xml" ContentType="application/vnd.openxmlformats-officedocument.theme+xml"/>
  <Override PartName="/ppt/notesSlides/notesSlide1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6" name="Shape 22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4" name="Shape 2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Sample last page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Relationship Id="rId4" Type="http://schemas.openxmlformats.org/officeDocument/2006/relationships/image" Target="../media/image3.jpeg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Body Level One…"/>
          <p:cNvSpPr txBox="1"/>
          <p:nvPr>
            <p:ph type="body" sz="quarter" idx="1" hasCustomPrompt="1"/>
          </p:nvPr>
        </p:nvSpPr>
        <p:spPr>
          <a:xfrm>
            <a:off x="1300786" y="3621020"/>
            <a:ext cx="9118037" cy="1752601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585991"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171983"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757976"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343965"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pPr/>
            <a:r>
              <a:t>Sub Heading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3" name="Title Heading"/>
          <p:cNvSpPr txBox="1"/>
          <p:nvPr>
            <p:ph type="title" hasCustomPrompt="1"/>
          </p:nvPr>
        </p:nvSpPr>
        <p:spPr>
          <a:xfrm>
            <a:off x="1300783" y="2084852"/>
            <a:ext cx="10515601" cy="1325034"/>
          </a:xfrm>
          <a:prstGeom prst="rect">
            <a:avLst/>
          </a:prstGeom>
        </p:spPr>
        <p:txBody>
          <a:bodyPr/>
          <a:lstStyle>
            <a:lvl1pPr>
              <a:defRPr sz="5000"/>
            </a:lvl1pPr>
          </a:lstStyle>
          <a:p>
            <a:pPr/>
            <a:r>
              <a:t>Title Heading</a:t>
            </a:r>
          </a:p>
        </p:txBody>
      </p:sp>
      <p:pic>
        <p:nvPicPr>
          <p:cNvPr id="94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66" y="644690"/>
            <a:ext cx="3266097" cy="603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28180" y="4728281"/>
            <a:ext cx="4463820" cy="2117136"/>
          </a:xfrm>
          <a:prstGeom prst="rect">
            <a:avLst/>
          </a:prstGeom>
          <a:ln w="12700">
            <a:miter lim="400000"/>
          </a:ln>
        </p:spPr>
      </p:pic>
      <p:pic>
        <p:nvPicPr>
          <p:cNvPr id="96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60890" y="6354090"/>
            <a:ext cx="1440161" cy="147253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Straight Connector 7"/>
          <p:cNvSpPr/>
          <p:nvPr/>
        </p:nvSpPr>
        <p:spPr>
          <a:xfrm>
            <a:off x="1295467" y="1700808"/>
            <a:ext cx="9601067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01627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106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Body Level One…"/>
          <p:cNvSpPr txBox="1"/>
          <p:nvPr>
            <p:ph type="body" sz="quarter" idx="1" hasCustomPrompt="1"/>
          </p:nvPr>
        </p:nvSpPr>
        <p:spPr>
          <a:xfrm>
            <a:off x="1300786" y="3621020"/>
            <a:ext cx="9118037" cy="1752601"/>
          </a:xfrm>
          <a:prstGeom prst="rect">
            <a:avLst/>
          </a:prstGeom>
        </p:spPr>
        <p:txBody>
          <a:bodyPr/>
          <a:lstStyle>
            <a:lvl1pPr marL="0" indent="0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585991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171983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757976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343965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pPr/>
            <a:r>
              <a:t>Sub Heading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5" name="Title Heading"/>
          <p:cNvSpPr txBox="1"/>
          <p:nvPr>
            <p:ph type="title" hasCustomPrompt="1"/>
          </p:nvPr>
        </p:nvSpPr>
        <p:spPr>
          <a:xfrm>
            <a:off x="1300783" y="2084852"/>
            <a:ext cx="10515601" cy="1325034"/>
          </a:xfrm>
          <a:prstGeom prst="rect">
            <a:avLst/>
          </a:prstGeom>
        </p:spPr>
        <p:txBody>
          <a:bodyPr/>
          <a:lstStyle>
            <a:lvl1pPr defTabSz="914377">
              <a:defRPr b="1" sz="5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Heading</a:t>
            </a:r>
          </a:p>
        </p:txBody>
      </p:sp>
      <p:pic>
        <p:nvPicPr>
          <p:cNvPr id="116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95466" y="644690"/>
            <a:ext cx="3266097" cy="60350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3" descr="Picture 3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28180" y="4728281"/>
            <a:ext cx="4463820" cy="2117136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Picture 4" descr="Picture 4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260890" y="6354090"/>
            <a:ext cx="1440161" cy="147253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traight Connector 7"/>
          <p:cNvSpPr/>
          <p:nvPr/>
        </p:nvSpPr>
        <p:spPr>
          <a:xfrm>
            <a:off x="1295467" y="1700808"/>
            <a:ext cx="9601067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9" y="0"/>
            <a:ext cx="1871532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traight Connector 2"/>
          <p:cNvSpPr/>
          <p:nvPr/>
        </p:nvSpPr>
        <p:spPr>
          <a:xfrm>
            <a:off x="239349" y="6597352"/>
            <a:ext cx="11713303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29" name="Body Level One…"/>
          <p:cNvSpPr txBox="1"/>
          <p:nvPr>
            <p:ph type="body" sz="quarter" idx="1" hasCustomPrompt="1"/>
          </p:nvPr>
        </p:nvSpPr>
        <p:spPr>
          <a:xfrm>
            <a:off x="1300786" y="2948946"/>
            <a:ext cx="9118037" cy="1752601"/>
          </a:xfrm>
          <a:prstGeom prst="rect">
            <a:avLst/>
          </a:prstGeom>
        </p:spPr>
        <p:txBody>
          <a:bodyPr/>
          <a:lstStyle>
            <a:lvl1pPr marL="0" indent="0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585991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171983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757976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343965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pPr/>
            <a:r>
              <a:t>Sub Heading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0" name="Title Heading"/>
          <p:cNvSpPr txBox="1"/>
          <p:nvPr>
            <p:ph type="title" hasCustomPrompt="1"/>
          </p:nvPr>
        </p:nvSpPr>
        <p:spPr>
          <a:xfrm>
            <a:off x="1300783" y="1412778"/>
            <a:ext cx="10515601" cy="1325033"/>
          </a:xfrm>
          <a:prstGeom prst="rect">
            <a:avLst/>
          </a:prstGeom>
        </p:spPr>
        <p:txBody>
          <a:bodyPr/>
          <a:lstStyle>
            <a:lvl1pPr defTabSz="914377">
              <a:defRPr sz="5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Heading</a:t>
            </a:r>
          </a:p>
        </p:txBody>
      </p:sp>
      <p:sp>
        <p:nvSpPr>
          <p:cNvPr id="131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9" y="0"/>
            <a:ext cx="1871532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39" name="Straight Connector 2"/>
          <p:cNvSpPr/>
          <p:nvPr/>
        </p:nvSpPr>
        <p:spPr>
          <a:xfrm>
            <a:off x="239349" y="6597352"/>
            <a:ext cx="11713303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40" name="Title Heading"/>
          <p:cNvSpPr txBox="1"/>
          <p:nvPr>
            <p:ph type="title" hasCustomPrompt="1"/>
          </p:nvPr>
        </p:nvSpPr>
        <p:spPr>
          <a:xfrm>
            <a:off x="1300783" y="1412778"/>
            <a:ext cx="10515601" cy="1325033"/>
          </a:xfrm>
          <a:prstGeom prst="rect">
            <a:avLst/>
          </a:prstGeom>
        </p:spPr>
        <p:txBody>
          <a:bodyPr/>
          <a:lstStyle>
            <a:lvl1pPr defTabSz="914377">
              <a:defRPr sz="5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Heading</a:t>
            </a:r>
          </a:p>
        </p:txBody>
      </p:sp>
      <p:sp>
        <p:nvSpPr>
          <p:cNvPr id="141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9" y="0"/>
            <a:ext cx="1871532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traight Connector 2"/>
          <p:cNvSpPr/>
          <p:nvPr/>
        </p:nvSpPr>
        <p:spPr>
          <a:xfrm>
            <a:off x="239349" y="6597352"/>
            <a:ext cx="11713303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50" name="Title Text"/>
          <p:cNvSpPr txBox="1"/>
          <p:nvPr>
            <p:ph type="title"/>
          </p:nvPr>
        </p:nvSpPr>
        <p:spPr>
          <a:xfrm>
            <a:off x="609600" y="274639"/>
            <a:ext cx="10972800" cy="1143001"/>
          </a:xfrm>
          <a:prstGeom prst="rect">
            <a:avLst/>
          </a:prstGeom>
        </p:spPr>
        <p:txBody>
          <a:bodyPr/>
          <a:lstStyle>
            <a:lvl1pPr defTabSz="914377"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1" name="Body Level One…"/>
          <p:cNvSpPr txBox="1"/>
          <p:nvPr>
            <p:ph type="body" idx="1"/>
          </p:nvPr>
        </p:nvSpPr>
        <p:spPr>
          <a:xfrm>
            <a:off x="609600" y="1600200"/>
            <a:ext cx="10972800" cy="4525964"/>
          </a:xfrm>
          <a:prstGeom prst="rect">
            <a:avLst/>
          </a:prstGeom>
        </p:spPr>
        <p:txBody>
          <a:bodyPr/>
          <a:lstStyle>
            <a:lvl1pPr marL="228593" indent="-228593" defTabSz="914377"/>
            <a:lvl2pPr marL="723881" indent="-266692" defTabSz="914377"/>
            <a:lvl3pPr marL="1234408" indent="-320031" defTabSz="914377"/>
            <a:lvl4pPr marL="1727156" indent="-355590" defTabSz="914377"/>
            <a:lvl5pPr marL="2184345" indent="-355590" defTabSz="914377"/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2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16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61" name="Body Level One…"/>
          <p:cNvSpPr txBox="1"/>
          <p:nvPr>
            <p:ph type="body" sz="quarter" idx="1" hasCustomPrompt="1"/>
          </p:nvPr>
        </p:nvSpPr>
        <p:spPr>
          <a:xfrm>
            <a:off x="1300786" y="3621020"/>
            <a:ext cx="9118037" cy="1752601"/>
          </a:xfrm>
          <a:prstGeom prst="rect">
            <a:avLst/>
          </a:prstGeom>
        </p:spPr>
        <p:txBody>
          <a:bodyPr/>
          <a:lstStyle>
            <a:lvl1pPr marL="0" indent="0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1pPr>
            <a:lvl2pPr marL="0" indent="585991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2pPr>
            <a:lvl3pPr marL="0" indent="1171983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3pPr>
            <a:lvl4pPr marL="0" indent="1757976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4pPr>
            <a:lvl5pPr marL="0" indent="2343965" defTabSz="914377">
              <a:buSzTx/>
              <a:buFontTx/>
              <a:buNone/>
              <a:defRPr sz="3200">
                <a:solidFill>
                  <a:srgbClr val="888888"/>
                </a:solidFill>
              </a:defRPr>
            </a:lvl5pPr>
          </a:lstStyle>
          <a:p>
            <a:pPr/>
            <a:r>
              <a:t>Sub Heading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62" name="Section Heading"/>
          <p:cNvSpPr txBox="1"/>
          <p:nvPr>
            <p:ph type="title" hasCustomPrompt="1"/>
          </p:nvPr>
        </p:nvSpPr>
        <p:spPr>
          <a:xfrm>
            <a:off x="1300783" y="2084852"/>
            <a:ext cx="10515601" cy="1325034"/>
          </a:xfrm>
          <a:prstGeom prst="rect">
            <a:avLst/>
          </a:prstGeom>
        </p:spPr>
        <p:txBody>
          <a:bodyPr/>
          <a:lstStyle>
            <a:lvl1pPr defTabSz="914377">
              <a:defRPr b="1" sz="5000"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Section Heading</a:t>
            </a:r>
          </a:p>
        </p:txBody>
      </p:sp>
      <p:sp>
        <p:nvSpPr>
          <p:cNvPr id="163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1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01627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171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Body Level One…"/>
          <p:cNvSpPr txBox="1"/>
          <p:nvPr>
            <p:ph type="body" sz="quarter" idx="1" hasCustomPrompt="1"/>
          </p:nvPr>
        </p:nvSpPr>
        <p:spPr>
          <a:xfrm>
            <a:off x="1300786" y="3621020"/>
            <a:ext cx="9118037" cy="1752601"/>
          </a:xfrm>
          <a:prstGeom prst="rect">
            <a:avLst/>
          </a:prstGeom>
        </p:spPr>
        <p:txBody>
          <a:bodyPr/>
          <a:lstStyle>
            <a:lvl1pPr marL="0" indent="0" defTabSz="914377">
              <a:buSzTx/>
              <a:buFontTx/>
              <a:buNone/>
              <a:defRPr sz="3200">
                <a:solidFill>
                  <a:srgbClr val="FFFFFF"/>
                </a:solidFill>
              </a:defRPr>
            </a:lvl1pPr>
            <a:lvl2pPr marL="0" indent="585991" defTabSz="914377">
              <a:buSzTx/>
              <a:buFontTx/>
              <a:buNone/>
              <a:defRPr sz="3200">
                <a:solidFill>
                  <a:srgbClr val="FFFFFF"/>
                </a:solidFill>
              </a:defRPr>
            </a:lvl2pPr>
            <a:lvl3pPr marL="0" indent="1171983" defTabSz="914377">
              <a:buSzTx/>
              <a:buFontTx/>
              <a:buNone/>
              <a:defRPr sz="3200">
                <a:solidFill>
                  <a:srgbClr val="FFFFFF"/>
                </a:solidFill>
              </a:defRPr>
            </a:lvl3pPr>
            <a:lvl4pPr marL="0" indent="1757976" defTabSz="914377">
              <a:buSzTx/>
              <a:buFontTx/>
              <a:buNone/>
              <a:defRPr sz="3200">
                <a:solidFill>
                  <a:srgbClr val="FFFFFF"/>
                </a:solidFill>
              </a:defRPr>
            </a:lvl4pPr>
            <a:lvl5pPr marL="0" indent="2343965" defTabSz="914377">
              <a:buSzTx/>
              <a:buFontTx/>
              <a:buNone/>
              <a:defRPr sz="3200">
                <a:solidFill>
                  <a:srgbClr val="FFFFFF"/>
                </a:solidFill>
              </a:defRPr>
            </a:lvl5pPr>
          </a:lstStyle>
          <a:p>
            <a:pPr/>
            <a:r>
              <a:t>Sub Heading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73" name="Section Heading"/>
          <p:cNvSpPr txBox="1"/>
          <p:nvPr>
            <p:ph type="title" hasCustomPrompt="1"/>
          </p:nvPr>
        </p:nvSpPr>
        <p:spPr>
          <a:xfrm>
            <a:off x="1300783" y="2084852"/>
            <a:ext cx="10515601" cy="1325034"/>
          </a:xfrm>
          <a:prstGeom prst="rect">
            <a:avLst/>
          </a:prstGeom>
        </p:spPr>
        <p:txBody>
          <a:bodyPr/>
          <a:lstStyle>
            <a:lvl1pPr defTabSz="914377">
              <a:defRPr b="1" sz="5000"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pPr/>
            <a:r>
              <a:t>Section Heading</a:t>
            </a:r>
          </a:p>
        </p:txBody>
      </p:sp>
      <p:sp>
        <p:nvSpPr>
          <p:cNvPr id="174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9" y="0"/>
            <a:ext cx="1871532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82" name="Straight Connector 2"/>
          <p:cNvSpPr/>
          <p:nvPr/>
        </p:nvSpPr>
        <p:spPr>
          <a:xfrm>
            <a:off x="239349" y="6597352"/>
            <a:ext cx="11713303" cy="1"/>
          </a:xfrm>
          <a:prstGeom prst="line">
            <a:avLst/>
          </a:prstGeom>
          <a:ln w="12700">
            <a:solidFill>
              <a:srgbClr val="BFBFBF"/>
            </a:solidFill>
            <a:miter/>
          </a:ln>
        </p:spPr>
        <p:txBody>
          <a:bodyPr lIns="45719" rIns="45719"/>
          <a:lstStyle/>
          <a:p>
            <a:pPr/>
          </a:p>
        </p:txBody>
      </p:sp>
      <p:sp>
        <p:nvSpPr>
          <p:cNvPr id="183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icture Placeholder 2"/>
          <p:cNvSpPr/>
          <p:nvPr>
            <p:ph type="pic" idx="2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pic>
        <p:nvPicPr>
          <p:cNvPr id="191" name="Picture 1" descr="Picture 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9" y="0"/>
            <a:ext cx="1871532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192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Rectangle 2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F2F2F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20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ctangle 1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01627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209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210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ac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Rectangle 1"/>
          <p:cNvSpPr/>
          <p:nvPr/>
        </p:nvSpPr>
        <p:spPr>
          <a:xfrm>
            <a:off x="239349" y="260648"/>
            <a:ext cx="11713303" cy="6336704"/>
          </a:xfrm>
          <a:prstGeom prst="rect">
            <a:avLst/>
          </a:prstGeom>
          <a:solidFill>
            <a:srgbClr val="01627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</a:p>
        </p:txBody>
      </p:sp>
      <p:pic>
        <p:nvPicPr>
          <p:cNvPr id="218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320466" y="0"/>
            <a:ext cx="1871534" cy="1029961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/>
          <p:nvPr>
            <p:ph type="sldNum" sz="quarter" idx="2"/>
          </p:nvPr>
        </p:nvSpPr>
        <p:spPr>
          <a:xfrm>
            <a:off x="5892800" y="6172200"/>
            <a:ext cx="2844800" cy="3683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Relationship Id="rId20" Type="http://schemas.openxmlformats.org/officeDocument/2006/relationships/slideLayout" Target="../slideLayouts/slideLayout19.xml"/><Relationship Id="rId21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1.xml"/><Relationship Id="rId23" Type="http://schemas.openxmlformats.org/officeDocument/2006/relationships/slideLayout" Target="../slideLayouts/slideLayout2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0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hyperlink" Target="https://mbienz.shinyapps.io/card_spend_covid19/" TargetMode="External"/><Relationship Id="rId3" Type="http://schemas.openxmlformats.org/officeDocument/2006/relationships/hyperlink" Target="https://www.stats.govt.nz/indicators/international-travel-provisional/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5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itle 3"/>
          <p:cNvSpPr txBox="1"/>
          <p:nvPr>
            <p:ph type="title"/>
          </p:nvPr>
        </p:nvSpPr>
        <p:spPr>
          <a:xfrm>
            <a:off x="1300783" y="2084852"/>
            <a:ext cx="10515601" cy="1325034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</a:lstStyle>
          <a:p>
            <a:pPr/>
            <a:r>
              <a:t>Trans-Tasman Quarantine Free Travel (QFT) datapack</a:t>
            </a:r>
          </a:p>
        </p:txBody>
      </p:sp>
      <p:sp>
        <p:nvSpPr>
          <p:cNvPr id="229" name="Subtitle 4"/>
          <p:cNvSpPr txBox="1"/>
          <p:nvPr>
            <p:ph type="body" sz="quarter" idx="1"/>
          </p:nvPr>
        </p:nvSpPr>
        <p:spPr>
          <a:xfrm>
            <a:off x="1300787" y="3621020"/>
            <a:ext cx="9118036" cy="1752601"/>
          </a:xfrm>
          <a:prstGeom prst="rect">
            <a:avLst/>
          </a:prstGeom>
        </p:spPr>
        <p:txBody>
          <a:bodyPr/>
          <a:lstStyle/>
          <a:p>
            <a:pPr/>
            <a:r>
              <a:t>2 June 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extBox 1"/>
          <p:cNvSpPr txBox="1"/>
          <p:nvPr/>
        </p:nvSpPr>
        <p:spPr>
          <a:xfrm>
            <a:off x="719402" y="4677140"/>
            <a:ext cx="4883357" cy="17953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b="1" sz="1600">
                <a:solidFill>
                  <a:srgbClr val="FFFFFF"/>
                </a:solidFill>
              </a:defRPr>
            </a:pPr>
            <a:r>
              <a:t>Contact us </a:t>
            </a:r>
            <a:br/>
            <a:r>
              <a:rPr b="0"/>
              <a:t>Ministry of Business, Innovation &amp; Employment  </a:t>
            </a:r>
            <a:br>
              <a:rPr b="0"/>
            </a:br>
            <a:r>
              <a:rPr b="0"/>
              <a:t>15 Stout Street, PO Box 1473,</a:t>
            </a:r>
            <a:endParaRPr b="0"/>
          </a:p>
          <a:p>
            <a:pPr>
              <a:defRPr sz="1600">
                <a:solidFill>
                  <a:srgbClr val="FFFFFF"/>
                </a:solidFill>
              </a:defRPr>
            </a:pPr>
            <a:r>
              <a:t>Wellington 6140, New Zealand. </a:t>
            </a:r>
          </a:p>
          <a:p>
            <a:pPr>
              <a:defRPr sz="1600">
                <a:solidFill>
                  <a:srgbClr val="FFFFFF"/>
                </a:solidFill>
              </a:defRPr>
            </a:pPr>
            <a:r>
              <a:t>Michael.Webster@mbie.govt.nz  </a:t>
            </a:r>
            <a:r>
              <a:t>|  </a:t>
            </a:r>
            <a:r>
              <a:t>+64 27 478 8325</a:t>
            </a:r>
          </a:p>
          <a:p>
            <a:pPr>
              <a:defRPr sz="1600">
                <a:solidFill>
                  <a:srgbClr val="FFFFFF"/>
                </a:solidFill>
              </a:defRPr>
            </a:pPr>
            <a:r>
              <a:t>www.mbie.govt.nz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Data sources and contact information</a:t>
            </a:r>
          </a:p>
        </p:txBody>
      </p:sp>
      <p:sp>
        <p:nvSpPr>
          <p:cNvPr id="232" name="Content Placeholder 2"/>
          <p:cNvSpPr txBox="1"/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1000"/>
              </a:lnSpc>
              <a:defRPr sz="2500"/>
            </a:pPr>
            <a:r>
              <a:t>MBIE Consumer spend data (updated to 30 May 2021):</a:t>
            </a:r>
          </a:p>
          <a:p>
            <a:pPr marL="0" indent="0">
              <a:lnSpc>
                <a:spcPct val="81000"/>
              </a:lnSpc>
              <a:buSzTx/>
              <a:buNone/>
              <a:defRPr sz="2500"/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https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://mbienz.shinyapps.io/card_spend_covid19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2" invalidUrl="" action="" tgtFrame="" tooltip="" history="1" highlightClick="0" endSnd="0"/>
              </a:rPr>
              <a:t>/</a:t>
            </a:r>
          </a:p>
          <a:p>
            <a:pPr>
              <a:lnSpc>
                <a:spcPct val="81000"/>
              </a:lnSpc>
              <a:defRPr sz="2500"/>
            </a:pPr>
            <a:r>
              <a:t>Stats NZ Daily border crossings (updated to 25 May 2021):</a:t>
            </a:r>
          </a:p>
          <a:p>
            <a:pPr marL="0" indent="0">
              <a:lnSpc>
                <a:spcPct val="81000"/>
              </a:lnSpc>
              <a:buSzTx/>
              <a:buNone/>
              <a:defRPr sz="2500"/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https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://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www.stats.govt.nz/indicators/international-travel-provisional\</a:t>
            </a:r>
          </a:p>
          <a:p>
            <a:pPr>
              <a:lnSpc>
                <a:spcPct val="81000"/>
              </a:lnSpc>
              <a:defRPr sz="2500"/>
            </a:pPr>
            <a:r>
              <a:t>Weekly visitor arrivals (updated to 9 May 2021):</a:t>
            </a:r>
          </a:p>
          <a:p>
            <a:pPr marL="0" indent="0">
              <a:lnSpc>
                <a:spcPct val="81000"/>
              </a:lnSpc>
              <a:buSzTx/>
              <a:buNone/>
              <a:defRPr sz="2500"/>
            </a:pP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https://www.stats.govt.nz/indicators/international-travel-provisional</a:t>
            </a:r>
            <a:r>
              <a:rPr u="sng">
                <a:solidFill>
                  <a:srgbClr val="0563C1"/>
                </a:solidFill>
                <a:uFill>
                  <a:solidFill>
                    <a:srgbClr val="0563C1"/>
                  </a:solidFill>
                </a:uFill>
                <a:hlinkClick r:id="rId3" invalidUrl="" action="" tgtFrame="" tooltip="" history="1" highlightClick="0" endSnd="0"/>
              </a:rPr>
              <a:t>\</a:t>
            </a:r>
          </a:p>
          <a:p>
            <a:pPr marL="0" indent="0">
              <a:lnSpc>
                <a:spcPct val="81000"/>
              </a:lnSpc>
              <a:buSzTx/>
              <a:buNone/>
              <a:defRPr sz="2500"/>
            </a:pPr>
          </a:p>
          <a:p>
            <a:pPr marL="0" indent="0">
              <a:lnSpc>
                <a:spcPct val="81000"/>
              </a:lnSpc>
              <a:buSzTx/>
              <a:buNone/>
              <a:defRPr sz="2500"/>
            </a:pPr>
            <a:b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 b="1" sz="3600"/>
            </a:pPr>
            <a:r>
              <a:t>Australian spending is still below historical levels</a:t>
            </a:r>
            <a:br/>
          </a:p>
        </p:txBody>
      </p:sp>
      <p:sp>
        <p:nvSpPr>
          <p:cNvPr id="235" name="Content Placeholder 2"/>
          <p:cNvSpPr txBox="1"/>
          <p:nvPr>
            <p:ph type="body" idx="1"/>
          </p:nvPr>
        </p:nvSpPr>
        <p:spPr>
          <a:xfrm>
            <a:off x="609600" y="930632"/>
            <a:ext cx="10972800" cy="519553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pPr/>
            <a:r>
              <a:t>After the opening of Trans-Tasman Quarantine Free Travel, Australian card spending has steadily increased to 14% below 2019 levels in the week-ended 30 May.</a:t>
            </a:r>
          </a:p>
        </p:txBody>
      </p:sp>
      <p:pic>
        <p:nvPicPr>
          <p:cNvPr id="236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507809" y="2353774"/>
            <a:ext cx="6601684" cy="377239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Title 1"/>
          <p:cNvSpPr txBox="1"/>
          <p:nvPr>
            <p:ph type="title"/>
          </p:nvPr>
        </p:nvSpPr>
        <p:spPr>
          <a:xfrm>
            <a:off x="482600" y="162501"/>
            <a:ext cx="11099800" cy="1143001"/>
          </a:xfrm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Australian spend has recovered more in larger cities</a:t>
            </a:r>
          </a:p>
        </p:txBody>
      </p:sp>
      <p:sp>
        <p:nvSpPr>
          <p:cNvPr id="239" name="Content Placeholder 2"/>
          <p:cNvSpPr txBox="1"/>
          <p:nvPr>
            <p:ph type="body" idx="1"/>
          </p:nvPr>
        </p:nvSpPr>
        <p:spPr>
          <a:xfrm>
            <a:off x="609599" y="1074868"/>
            <a:ext cx="11348854" cy="4525963"/>
          </a:xfrm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Australian spend in large cities has recovered the most towards 2019 levels. In the week-ended 30 May, Australian spend in Christchurch, Auckland Wellington was down 16%, 19% and 34% respectively.</a:t>
            </a:r>
          </a:p>
          <a:p>
            <a:pPr>
              <a:defRPr sz="2000"/>
            </a:pPr>
            <a:r>
              <a:t>International tourism hotspots, such as Southland (down 47%), Kaikōura (down 41%), Westland (down 40%), and Mackenzie (down 36%) have recovered slower. Queenstown however is recovering better when compared to 2019, down 22%.</a:t>
            </a:r>
          </a:p>
          <a:p>
            <a:pPr>
              <a:defRPr sz="2000"/>
            </a:pPr>
            <a:r>
              <a:t>These differences are likely due to new arrivals staying in the cities they arrived in and visiting friends and family, rather than performing traditional tourism activities in the regions.</a:t>
            </a:r>
          </a:p>
        </p:txBody>
      </p:sp>
      <p:pic>
        <p:nvPicPr>
          <p:cNvPr id="240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2648" y="3306300"/>
            <a:ext cx="7329069" cy="32573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Title 1"/>
          <p:cNvSpPr txBox="1"/>
          <p:nvPr>
            <p:ph type="title"/>
          </p:nvPr>
        </p:nvSpPr>
        <p:spPr>
          <a:xfrm>
            <a:off x="647699" y="79857"/>
            <a:ext cx="10869774" cy="834542"/>
          </a:xfrm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Australians spend less in tourism-related industries</a:t>
            </a:r>
          </a:p>
        </p:txBody>
      </p:sp>
      <p:sp>
        <p:nvSpPr>
          <p:cNvPr id="243" name="Content Placeholder 2"/>
          <p:cNvSpPr txBox="1"/>
          <p:nvPr>
            <p:ph type="body" idx="1"/>
          </p:nvPr>
        </p:nvSpPr>
        <p:spPr>
          <a:xfrm>
            <a:off x="647700" y="817415"/>
            <a:ext cx="11150600" cy="5340415"/>
          </a:xfrm>
          <a:prstGeom prst="rect">
            <a:avLst/>
          </a:prstGeom>
        </p:spPr>
        <p:txBody>
          <a:bodyPr/>
          <a:lstStyle/>
          <a:p>
            <a:pPr>
              <a:defRPr sz="2000"/>
            </a:pPr>
            <a:r>
              <a:t>Australian spend in industries such as footwear &amp; department stores’ (up 23%)</a:t>
            </a:r>
            <a:r>
              <a:rPr b="1"/>
              <a:t>,</a:t>
            </a:r>
            <a:r>
              <a:t> ‘food and liquor’ (up 19%), and ‘household and recreational goods’ (up 18%) is at levels above those in 2019, for the week-ended 30 May.</a:t>
            </a:r>
          </a:p>
          <a:p>
            <a:pPr>
              <a:defRPr sz="2000"/>
            </a:pPr>
            <a:r>
              <a:t>Tourism-related industries such as ‘transport and travel agencies’ (down 50%), ‘arts and recreational services’ (down 36%), accommodation (down 34%) are not faring as well.</a:t>
            </a:r>
          </a:p>
          <a:p>
            <a:pPr>
              <a:defRPr sz="2000"/>
            </a:pPr>
            <a:r>
              <a:t>This reflects our expectations that initial travellers from Australia are business travellers and people visiting friends and relatives, rather than holidaymakers.</a:t>
            </a:r>
          </a:p>
        </p:txBody>
      </p:sp>
      <p:pic>
        <p:nvPicPr>
          <p:cNvPr id="244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182483" y="3052632"/>
            <a:ext cx="7950166" cy="353340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Both total arrivals and departures from Australia are still down on 2019 levels</a:t>
            </a:r>
          </a:p>
        </p:txBody>
      </p:sp>
      <p:sp>
        <p:nvSpPr>
          <p:cNvPr id="247" name="Content Placeholder 2"/>
          <p:cNvSpPr txBox="1"/>
          <p:nvPr/>
        </p:nvSpPr>
        <p:spPr>
          <a:xfrm>
            <a:off x="425368" y="1321092"/>
            <a:ext cx="11111312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marL="228593" indent="-228593" defTabSz="914377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000"/>
            </a:lvl1pPr>
          </a:lstStyle>
          <a:p>
            <a:pPr/>
            <a:r>
              <a:t>In the week-ended 25 May, total arrivals and departures from Australia were both 63% down on 2019 levels</a:t>
            </a:r>
          </a:p>
        </p:txBody>
      </p:sp>
      <p:pic>
        <p:nvPicPr>
          <p:cNvPr id="248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205944" y="2281914"/>
            <a:ext cx="8059491" cy="402974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Departures to the Cook Islands still 76% down on 2019</a:t>
            </a:r>
          </a:p>
        </p:txBody>
      </p:sp>
      <p:sp>
        <p:nvSpPr>
          <p:cNvPr id="251" name="Content Placeholder 2"/>
          <p:cNvSpPr txBox="1"/>
          <p:nvPr/>
        </p:nvSpPr>
        <p:spPr>
          <a:xfrm>
            <a:off x="425368" y="1321092"/>
            <a:ext cx="11111312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marL="228593" indent="-228593" defTabSz="914377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lvl1pPr>
          </a:lstStyle>
          <a:p>
            <a:pPr/>
            <a:r>
              <a:t>In the week-ended 25 May, departures to the Cook Islands were 76% down on 2019 levels, and arrivals were down 90%.</a:t>
            </a:r>
            <a:endParaRPr sz="2800"/>
          </a:p>
        </p:txBody>
      </p:sp>
      <p:pic>
        <p:nvPicPr>
          <p:cNvPr id="252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38856" y="2216989"/>
            <a:ext cx="8686343" cy="43431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600"/>
            </a:lvl1pPr>
          </a:lstStyle>
          <a:p>
            <a:pPr/>
            <a:r>
              <a:t>Australian visitors to New Zealand recovered to 45% down on 2019 levels in the latest week</a:t>
            </a:r>
          </a:p>
        </p:txBody>
      </p:sp>
      <p:sp>
        <p:nvSpPr>
          <p:cNvPr id="255" name="Content Placeholder 2"/>
          <p:cNvSpPr txBox="1"/>
          <p:nvPr/>
        </p:nvSpPr>
        <p:spPr>
          <a:xfrm>
            <a:off x="425368" y="1321092"/>
            <a:ext cx="11111312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>
            <a:lvl1pPr marL="228593" indent="-228593" defTabSz="914377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lvl1pPr>
          </a:lstStyle>
          <a:p>
            <a:pPr/>
            <a:r>
              <a:t>In the week-ended 9 May, Australian visitor arrivals were down 45% on 2019 levels, and the number of visitors from all other countries were down 98%.</a:t>
            </a:r>
          </a:p>
        </p:txBody>
      </p:sp>
      <p:pic>
        <p:nvPicPr>
          <p:cNvPr id="256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22864" y="2118012"/>
            <a:ext cx="8341288" cy="41706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Title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3200"/>
            </a:lvl1pPr>
          </a:lstStyle>
          <a:p>
            <a:pPr/>
            <a:r>
              <a:t>As expected, the majority of early Australian visitor arrivals after QFT started were visiting friends and relatives</a:t>
            </a:r>
          </a:p>
        </p:txBody>
      </p:sp>
      <p:sp>
        <p:nvSpPr>
          <p:cNvPr id="259" name="Content Placeholder 2"/>
          <p:cNvSpPr txBox="1"/>
          <p:nvPr/>
        </p:nvSpPr>
        <p:spPr>
          <a:xfrm>
            <a:off x="425368" y="1321092"/>
            <a:ext cx="11111312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marL="228593" indent="-228593" defTabSz="914377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In the first 3 weeks of QFT with Australia, 74% of Australian arrivals and 38% of visitors from all other countries were visiting friends and relatives (VFR) in NZ. </a:t>
            </a:r>
            <a:endParaRPr sz="2800"/>
          </a:p>
          <a:p>
            <a:pPr marL="228593" indent="-228593" defTabSz="914377">
              <a:lnSpc>
                <a:spcPct val="90000"/>
              </a:lnSpc>
              <a:spcBef>
                <a:spcPts val="1000"/>
              </a:spcBef>
              <a:buSzPct val="100000"/>
              <a:buFont typeface="Arial"/>
              <a:buChar char="•"/>
              <a:defRPr sz="2400"/>
            </a:pPr>
            <a:r>
              <a:t>This is a lot higher than the same time in 2019, where VFR arrivals accounted for 35% of Australian visitors and 18% of all other visitors.</a:t>
            </a:r>
          </a:p>
        </p:txBody>
      </p:sp>
      <p:pic>
        <p:nvPicPr>
          <p:cNvPr id="260" name="Picture 3" descr="Picture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99242" y="2920270"/>
            <a:ext cx="7314287" cy="365714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